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67" r:id="rId4"/>
    <p:sldId id="269" r:id="rId5"/>
    <p:sldId id="257" r:id="rId6"/>
    <p:sldId id="259" r:id="rId7"/>
    <p:sldId id="261" r:id="rId8"/>
    <p:sldId id="263" r:id="rId9"/>
    <p:sldId id="265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EDBDB-43A3-430D-B456-495205783C53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94A4C-A447-4718-9E49-82114BAF91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853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94A4C-A447-4718-9E49-82114BAF91E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518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33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3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5802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0594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130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233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014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145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05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156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273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163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848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18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9246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690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3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B72F5-38D2-4E0C-BF40-6A17296C1F98}" type="datetimeFigureOut">
              <a:rPr lang="tr-TR" smtClean="0"/>
              <a:t>10.01.2025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DEB2C-6913-4C38-BDD3-05C56B2B0F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132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18A190F-39E0-4621-A243-E134309F6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0"/>
            <a:ext cx="4848225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B45CC5C-5C60-4FD7-9D5C-6175EE7175D8}"/>
              </a:ext>
            </a:extLst>
          </p:cNvPr>
          <p:cNvSpPr txBox="1"/>
          <p:nvPr/>
        </p:nvSpPr>
        <p:spPr>
          <a:xfrm>
            <a:off x="3891386" y="5549979"/>
            <a:ext cx="428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TZD 30 Litrelik,</a:t>
            </a:r>
          </a:p>
          <a:p>
            <a:r>
              <a:rPr lang="tr-TR" b="1" dirty="0"/>
              <a:t>40 Litrelik ve 50 Litrelik</a:t>
            </a:r>
          </a:p>
          <a:p>
            <a:r>
              <a:rPr lang="tr-TR" sz="2000" b="1" dirty="0"/>
              <a:t>ZİRAİ İLAÇLAMA DRONU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0747798-A1A9-4E04-AAFE-DBDB87CCA094}"/>
              </a:ext>
            </a:extLst>
          </p:cNvPr>
          <p:cNvSpPr txBox="1"/>
          <p:nvPr/>
        </p:nvSpPr>
        <p:spPr>
          <a:xfrm>
            <a:off x="3015967" y="446335"/>
            <a:ext cx="616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TULEN</a:t>
            </a:r>
          </a:p>
          <a:p>
            <a:pPr algn="ctr"/>
            <a:r>
              <a:rPr lang="tr-TR" sz="24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TEKNOLOJİ VE SAVUNMA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E2B9601-DDCF-4AE8-8069-EB44E845EECF}"/>
              </a:ext>
            </a:extLst>
          </p:cNvPr>
          <p:cNvSpPr txBox="1"/>
          <p:nvPr/>
        </p:nvSpPr>
        <p:spPr>
          <a:xfrm>
            <a:off x="4702058" y="1431279"/>
            <a:ext cx="278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u="sng" dirty="0"/>
              <a:t>Akıllı Tarım Teknolojileri için</a:t>
            </a:r>
          </a:p>
        </p:txBody>
      </p:sp>
    </p:spTree>
    <p:extLst>
      <p:ext uri="{BB962C8B-B14F-4D97-AF65-F5344CB8AC3E}">
        <p14:creationId xmlns:p14="http://schemas.microsoft.com/office/powerpoint/2010/main" val="4280206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5">
            <a:extLst>
              <a:ext uri="{FF2B5EF4-FFF2-40B4-BE49-F238E27FC236}">
                <a16:creationId xmlns:a16="http://schemas.microsoft.com/office/drawing/2014/main" id="{71A31BE4-B915-4C5A-8145-BEFE6FA5FC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246890"/>
              </p:ext>
            </p:extLst>
          </p:nvPr>
        </p:nvGraphicFramePr>
        <p:xfrm>
          <a:off x="1633904" y="2047240"/>
          <a:ext cx="8924191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9129">
                  <a:extLst>
                    <a:ext uri="{9D8B030D-6E8A-4147-A177-3AD203B41FA5}">
                      <a16:colId xmlns:a16="http://schemas.microsoft.com/office/drawing/2014/main" val="1429454903"/>
                    </a:ext>
                  </a:extLst>
                </a:gridCol>
                <a:gridCol w="2837531">
                  <a:extLst>
                    <a:ext uri="{9D8B030D-6E8A-4147-A177-3AD203B41FA5}">
                      <a16:colId xmlns:a16="http://schemas.microsoft.com/office/drawing/2014/main" val="1477083507"/>
                    </a:ext>
                  </a:extLst>
                </a:gridCol>
                <a:gridCol w="2837531">
                  <a:extLst>
                    <a:ext uri="{9D8B030D-6E8A-4147-A177-3AD203B41FA5}">
                      <a16:colId xmlns:a16="http://schemas.microsoft.com/office/drawing/2014/main" val="650295528"/>
                    </a:ext>
                  </a:extLst>
                </a:gridCol>
              </a:tblGrid>
              <a:tr h="349348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609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nokta hafıza görevi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kendi kendine planlama sistemi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Tıp kırılma noktası hafızası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3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İlaç kırılma noktasında</a:t>
                      </a:r>
                    </a:p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İlaçlamaya devam edin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İHA GPS sistemi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 istasyonu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963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iletimi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Radar engellerinden kaçınma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Pervane katlanır kürek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385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Gece uçuş fonksiyonu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Komple makine katlama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Dalga formu radarı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71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Görsel aralığın ötesinde çalışın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Uçuş İstikrarı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Geçerli kullanıcılar  </a:t>
                      </a:r>
                    </a:p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Çeşitli </a:t>
                      </a:r>
                      <a:r>
                        <a:rPr lang="tr-T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mahsüller</a:t>
                      </a: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 meyve ağaçları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437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Uygulanabilir yer tüm arazi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Uçak </a:t>
                      </a:r>
                      <a:r>
                        <a:rPr lang="tr-T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</a:t>
                      </a: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(manuel)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Uçak </a:t>
                      </a:r>
                      <a:r>
                        <a:rPr lang="tr-T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</a:t>
                      </a:r>
                      <a:r>
                        <a:rPr lang="tr-T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(akıllı)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7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51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397A85BE-B5E7-4015-BEB6-62E62B9B86E5}"/>
              </a:ext>
            </a:extLst>
          </p:cNvPr>
          <p:cNvSpPr txBox="1">
            <a:spLocks/>
          </p:cNvSpPr>
          <p:nvPr/>
        </p:nvSpPr>
        <p:spPr>
          <a:xfrm>
            <a:off x="2852374" y="-80620"/>
            <a:ext cx="6817953" cy="934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>
                <a:solidFill>
                  <a:schemeClr val="bg1"/>
                </a:solidFill>
                <a:latin typeface="Bahnschrift" panose="020B0502040204020203" pitchFamily="34" charset="0"/>
              </a:rPr>
              <a:t>NEDEN ZİRAİ DRON 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9E0A4E-53B6-4765-84AE-23019C30F0B2}"/>
              </a:ext>
            </a:extLst>
          </p:cNvPr>
          <p:cNvSpPr txBox="1"/>
          <p:nvPr/>
        </p:nvSpPr>
        <p:spPr>
          <a:xfrm>
            <a:off x="1097417" y="727490"/>
            <a:ext cx="988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Gelişmiş teknoloji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ktif faz dizili radar, 360 derece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 yönlü engel algılama için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binoküler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sensör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 50 metre engel tanıma mesafesi ile daha düzgün ölçeklendirme.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67B17D3-C73E-40D0-B078-68132F4CF003}"/>
              </a:ext>
            </a:extLst>
          </p:cNvPr>
          <p:cNvSpPr txBox="1"/>
          <p:nvPr/>
        </p:nvSpPr>
        <p:spPr>
          <a:xfrm>
            <a:off x="1097417" y="1509618"/>
            <a:ext cx="101023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Boyutlu harita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Da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hızlı, daha sorunsuz uzaktan kumanda ile 10 dakikada 66 dekara kadar alan haritalama ve ayarlanabilir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gimbal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üzerinde ultra yüksek çözünürlüklü 12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kamera ile tarım arazileri ve meyve bahçeleri için 3 boyutlu haritalama.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02F9EE9-E4EA-47FA-99B5-2430DB23C13C}"/>
              </a:ext>
            </a:extLst>
          </p:cNvPr>
          <p:cNvSpPr txBox="1"/>
          <p:nvPr/>
        </p:nvSpPr>
        <p:spPr>
          <a:xfrm>
            <a:off x="1097417" y="2560864"/>
            <a:ext cx="10347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Ağaç </a:t>
            </a:r>
            <a:r>
              <a:rPr lang="tr-TR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İlaçması</a:t>
            </a:r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Çift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atomize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püskürtme diski ile eşit damlacıklar ve daha verimli pestisit kullanımı ve meyve bahçeleri için en doğru tarım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dronudur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71AC0D8D-7D83-4183-AC8C-2A1F0EEEA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417" y="3312036"/>
            <a:ext cx="10023068" cy="8193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Güvenlik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Zirai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dronlar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zararlı böcek ilaçları kullanırken çiftçileri zehirlenme ve yazın tarlada </a:t>
            </a:r>
            <a:r>
              <a:rPr lang="tr-TR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çalışırken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güneş yanığından korumakla kalmaz bitki koruma da sağlar.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EA93D5A-372D-4C2A-A307-758940CA6C1B}"/>
              </a:ext>
            </a:extLst>
          </p:cNvPr>
          <p:cNvSpPr txBox="1"/>
          <p:nvPr/>
        </p:nvSpPr>
        <p:spPr>
          <a:xfrm>
            <a:off x="1097416" y="4328715"/>
            <a:ext cx="10327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Yüksek verimlik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:Zirai ilaçlama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dronu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ile günde 1500 dekara varan ilaçlama yapılabilir, bu da geleneksel püskürtme ile ilaçlama yöntemlerinden 50 kat daha fazladır.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E368D55-BCFE-440A-89F1-F3A5E04125CF}"/>
              </a:ext>
            </a:extLst>
          </p:cNvPr>
          <p:cNvSpPr txBox="1"/>
          <p:nvPr/>
        </p:nvSpPr>
        <p:spPr>
          <a:xfrm>
            <a:off x="1097417" y="5252950"/>
            <a:ext cx="10023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Çevre koruma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Sabit konum ve yönlendirme yöntemi ile su ve toprak kirliliği ciddi oranda azaltır ve bitki koruma sağlar.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651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7EB84E5-5E2A-4907-B8A7-CC325CB3BC40}"/>
              </a:ext>
            </a:extLst>
          </p:cNvPr>
          <p:cNvSpPr txBox="1"/>
          <p:nvPr/>
        </p:nvSpPr>
        <p:spPr>
          <a:xfrm>
            <a:off x="1153788" y="619251"/>
            <a:ext cx="10089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Atıkların azaltılması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Pestisit tasarrufunun %30’u yüksek derecede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atomizasyon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ile sağlanır.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E95E2AD-7910-4B6A-8B23-19E5E7DD0610}"/>
              </a:ext>
            </a:extLst>
          </p:cNvPr>
          <p:cNvSpPr txBox="1"/>
          <p:nvPr/>
        </p:nvSpPr>
        <p:spPr>
          <a:xfrm>
            <a:off x="1153788" y="1335011"/>
            <a:ext cx="9777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Akaryakıt Tasarrufu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Traktör kullanımına bağlı akaryakıt masrafı ortadan kalkmaktadır.</a:t>
            </a:r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1F9364A-6190-4F43-9B85-FA2E3004266D}"/>
              </a:ext>
            </a:extLst>
          </p:cNvPr>
          <p:cNvSpPr txBox="1"/>
          <p:nvPr/>
        </p:nvSpPr>
        <p:spPr>
          <a:xfrm>
            <a:off x="1170686" y="1949300"/>
            <a:ext cx="97779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 tasarrufu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Tarım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ile geleneksel püskürtme yöntemlerine kıyasla %95 oranında su tasarrufu sağlanabilir. Bu, sadece ultra düşük hacimli ilaçlama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püskürtme teknolojisinin kullanılmasıyla mümkündür.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4D10E9F-F258-4ED3-ADF5-1659E860E901}"/>
              </a:ext>
            </a:extLst>
          </p:cNvPr>
          <p:cNvSpPr txBox="1"/>
          <p:nvPr/>
        </p:nvSpPr>
        <p:spPr>
          <a:xfrm>
            <a:off x="1173449" y="2974851"/>
            <a:ext cx="9758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Daha düşük maliyet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Tarım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ile geleneksel püskürtme yöntemlerine kıyasla maliyette %97 azalma sağlanır.</a:t>
            </a:r>
            <a:endParaRPr lang="tr-TR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E9EA578-2C65-4377-8118-DA6572BD3ED4}"/>
              </a:ext>
            </a:extLst>
          </p:cNvPr>
          <p:cNvSpPr txBox="1"/>
          <p:nvPr/>
        </p:nvSpPr>
        <p:spPr>
          <a:xfrm>
            <a:off x="1170686" y="3898359"/>
            <a:ext cx="97779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Geniş uygulama yelpazesi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Mahsulün arazisinden ve yüksekliğinden etkilenmez, ergonomik ve yenilikçi bir uzaktan kumandaya sahiptir, alçak irtifalarda uçuşları kolaylıkla yönetir, bitki koruma sağlar ve mahsule zarar vermez.</a:t>
            </a:r>
            <a:endParaRPr lang="tr-TR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44B3E79-B3ED-40AD-8E2E-1DB1BAC8FF21}"/>
              </a:ext>
            </a:extLst>
          </p:cNvPr>
          <p:cNvSpPr txBox="1"/>
          <p:nvPr/>
        </p:nvSpPr>
        <p:spPr>
          <a:xfrm>
            <a:off x="1170686" y="5056593"/>
            <a:ext cx="99185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Kullanım ve bakım kolaylığı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Zirai ilaçlama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uzun ömürlüdür, bakım maliyeti düşüktür ve tarım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dronlarının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parçalarının değiştirilmesi kolaydır.</a:t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190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DT 30 LİTRELİK ZİRAİ DRONE SANTRİFUJ DENEMESİ">
            <a:hlinkClick r:id="" action="ppaction://media"/>
            <a:extLst>
              <a:ext uri="{FF2B5EF4-FFF2-40B4-BE49-F238E27FC236}">
                <a16:creationId xmlns:a16="http://schemas.microsoft.com/office/drawing/2014/main" id="{CF60248B-F555-49BB-95E7-8FDBAFD25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9751" y="492551"/>
            <a:ext cx="4872611" cy="2740844"/>
          </a:xfrm>
          <a:prstGeom prst="rect">
            <a:avLst/>
          </a:prstGeom>
        </p:spPr>
      </p:pic>
      <p:pic>
        <p:nvPicPr>
          <p:cNvPr id="5" name="TZD 30 LİTRELİK ZİRAİ DRONE">
            <a:hlinkClick r:id="" action="ppaction://media"/>
            <a:extLst>
              <a:ext uri="{FF2B5EF4-FFF2-40B4-BE49-F238E27FC236}">
                <a16:creationId xmlns:a16="http://schemas.microsoft.com/office/drawing/2014/main" id="{8EE2C3B8-AD76-44FD-8ADA-793495ECD8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29080" y="490195"/>
            <a:ext cx="4876800" cy="2743200"/>
          </a:xfrm>
          <a:prstGeom prst="rect">
            <a:avLst/>
          </a:prstGeom>
        </p:spPr>
      </p:pic>
      <p:pic>
        <p:nvPicPr>
          <p:cNvPr id="6" name="ZDT 30 TANITIM TEST">
            <a:hlinkClick r:id="" action="ppaction://media"/>
            <a:extLst>
              <a:ext uri="{FF2B5EF4-FFF2-40B4-BE49-F238E27FC236}">
                <a16:creationId xmlns:a16="http://schemas.microsoft.com/office/drawing/2014/main" id="{BF082712-0303-45A2-A1B3-D359934DCAB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9751" y="3619892"/>
            <a:ext cx="4876800" cy="2743200"/>
          </a:xfrm>
          <a:prstGeom prst="rect">
            <a:avLst/>
          </a:prstGeom>
        </p:spPr>
      </p:pic>
      <p:pic>
        <p:nvPicPr>
          <p:cNvPr id="7" name="ZDT TRAS KONTROL">
            <a:hlinkClick r:id="" action="ppaction://media"/>
            <a:extLst>
              <a:ext uri="{FF2B5EF4-FFF2-40B4-BE49-F238E27FC236}">
                <a16:creationId xmlns:a16="http://schemas.microsoft.com/office/drawing/2014/main" id="{A46FF507-A734-4EE4-B2FA-8E0D0E9A4EE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29080" y="3619892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CBFE701-5052-4ABB-8B43-5A7ECC3D7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6" y="0"/>
            <a:ext cx="4944237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0CD2130-F61B-46D4-B0BC-16F284B8C95D}"/>
              </a:ext>
            </a:extLst>
          </p:cNvPr>
          <p:cNvSpPr txBox="1"/>
          <p:nvPr/>
        </p:nvSpPr>
        <p:spPr>
          <a:xfrm>
            <a:off x="701288" y="244419"/>
            <a:ext cx="49442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ZDT 30 Litrelik 40 Litrelik ve 50 Litrelik olmak üzere üç çeşit yük modeliyle, </a:t>
            </a:r>
          </a:p>
          <a:p>
            <a:r>
              <a:rPr lang="tr-T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mukavemetli kafes gövde yapısı,</a:t>
            </a:r>
          </a:p>
          <a:p>
            <a:r>
              <a:rPr lang="tr-T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kumandalı entegre paket uçuş kontrolü , </a:t>
            </a:r>
          </a:p>
          <a:p>
            <a:r>
              <a:rPr lang="tr-T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derece çok yönlü radar ,</a:t>
            </a:r>
          </a:p>
          <a:p>
            <a:r>
              <a:rPr lang="tr-T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büyük akışlı çarklı pompa ve su soğutmalı santrifüj </a:t>
            </a:r>
            <a:r>
              <a:rPr lang="tr-T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nozul</a:t>
            </a:r>
            <a:r>
              <a:rPr lang="tr-T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ile,</a:t>
            </a:r>
          </a:p>
          <a:p>
            <a:r>
              <a:rPr lang="tr-T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yazılım ve donanımın derin entegrasyonu.</a:t>
            </a:r>
          </a:p>
          <a:p>
            <a:pPr algn="just"/>
            <a:endParaRPr lang="tr-TR" sz="1100" dirty="0">
              <a:solidFill>
                <a:schemeClr val="bg1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B2840A0-1788-47BD-910B-CFEBCA3DC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27" y="0"/>
            <a:ext cx="4803648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2BFEF96-31D7-4644-9A0F-7AADFB0F1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069" y="93590"/>
            <a:ext cx="4121253" cy="56088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CBD4AB4-A39D-4275-8A1F-B705C5874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069" y="3704774"/>
            <a:ext cx="7858425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9F9A656-F986-4BF8-942E-7589D029C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3" y="6686"/>
            <a:ext cx="4824466" cy="6851314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D91DC43-B7B3-4052-9F6D-41B311DAC8D5}"/>
              </a:ext>
            </a:extLst>
          </p:cNvPr>
          <p:cNvSpPr txBox="1"/>
          <p:nvPr/>
        </p:nvSpPr>
        <p:spPr>
          <a:xfrm>
            <a:off x="997931" y="122748"/>
            <a:ext cx="477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Kafes yapısıyla, mukavemetin iki katına çıkartılması, 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Sağlam ve dayanıklılık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A5EF5F0-310D-4CD7-A01C-8931EBCADB75}"/>
              </a:ext>
            </a:extLst>
          </p:cNvPr>
          <p:cNvSpPr txBox="1"/>
          <p:nvPr/>
        </p:nvSpPr>
        <p:spPr>
          <a:xfrm>
            <a:off x="997931" y="3367263"/>
            <a:ext cx="4824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Basınç tokası tipi kitleme yapısı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Rahat kullanım, çift koruma, sağlam ve güvenilirlik.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Güvenlik performansı geleneksel olanlardan </a:t>
            </a:r>
            <a: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80 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daha yüksektir.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BC2EA08-44C3-4A2B-B32F-D22503129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520" y="6686"/>
            <a:ext cx="4750657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E35AF4D-D2C3-44E7-A89C-E28DFCC9F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556" y="124928"/>
            <a:ext cx="4474852" cy="69500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760533C-1AAB-4385-AE40-0EF8B2AC5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422" y="2424789"/>
            <a:ext cx="4474852" cy="688908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798882E-7548-4F98-AA9F-15D219BB8565}"/>
              </a:ext>
            </a:extLst>
          </p:cNvPr>
          <p:cNvSpPr txBox="1"/>
          <p:nvPr/>
        </p:nvSpPr>
        <p:spPr>
          <a:xfrm>
            <a:off x="7103696" y="4660769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Yüksek hassasiyetli tartım modülü ile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otamatik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kalibrasyon</a:t>
            </a:r>
          </a:p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gerçek zamanlı tartım-ekim doğruluğunu iyileştirilerek</a:t>
            </a:r>
          </a:p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% 75 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tasarruf sağlar.</a:t>
            </a:r>
          </a:p>
        </p:txBody>
      </p:sp>
    </p:spTree>
    <p:extLst>
      <p:ext uri="{BB962C8B-B14F-4D97-AF65-F5344CB8AC3E}">
        <p14:creationId xmlns:p14="http://schemas.microsoft.com/office/powerpoint/2010/main" val="168898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327E1E6-A562-432F-8394-1C33956F7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0" y="0"/>
            <a:ext cx="4850698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F87A307-8A6E-4E3F-8059-0499066C126E}"/>
              </a:ext>
            </a:extLst>
          </p:cNvPr>
          <p:cNvSpPr txBox="1"/>
          <p:nvPr/>
        </p:nvSpPr>
        <p:spPr>
          <a:xfrm>
            <a:off x="835805" y="100893"/>
            <a:ext cx="51750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Soğutmalı Santrifüj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Nozul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 katman su  soğutmalı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satrifüj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nozul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elektirik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mekanik düzenlemenin sıcaklığını etkili bir şekilde azaltabilir, 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Ömrünü </a:t>
            </a:r>
            <a:r>
              <a:rPr lang="tr-T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70 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oranında arttırabilir ve parçacık boyutu aralığı 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50 mikrona ulaşabilir, 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 bir püskürtme deneyimi sunar.</a:t>
            </a:r>
          </a:p>
        </p:txBody>
      </p:sp>
      <p:graphicFrame>
        <p:nvGraphicFramePr>
          <p:cNvPr id="9" name="Tablo 9">
            <a:extLst>
              <a:ext uri="{FF2B5EF4-FFF2-40B4-BE49-F238E27FC236}">
                <a16:creationId xmlns:a16="http://schemas.microsoft.com/office/drawing/2014/main" id="{F2246F86-6746-4018-992F-72E38E1EE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145524"/>
              </p:ext>
            </p:extLst>
          </p:nvPr>
        </p:nvGraphicFramePr>
        <p:xfrm>
          <a:off x="6812062" y="3370445"/>
          <a:ext cx="4414042" cy="348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021">
                  <a:extLst>
                    <a:ext uri="{9D8B030D-6E8A-4147-A177-3AD203B41FA5}">
                      <a16:colId xmlns:a16="http://schemas.microsoft.com/office/drawing/2014/main" val="3378407898"/>
                    </a:ext>
                  </a:extLst>
                </a:gridCol>
                <a:gridCol w="2207021">
                  <a:extLst>
                    <a:ext uri="{9D8B030D-6E8A-4147-A177-3AD203B41FA5}">
                      <a16:colId xmlns:a16="http://schemas.microsoft.com/office/drawing/2014/main" val="2635301837"/>
                    </a:ext>
                  </a:extLst>
                </a:gridCol>
              </a:tblGrid>
              <a:tr h="195884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460574"/>
                  </a:ext>
                </a:extLst>
              </a:tr>
              <a:tr h="208904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Gerilim aralığı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12s-18s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22368"/>
                  </a:ext>
                </a:extLst>
              </a:tr>
              <a:tr h="208904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Mevcut aralık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 dahilinde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988267"/>
                  </a:ext>
                </a:extLst>
              </a:tr>
              <a:tr h="470035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Maksimum deşarj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L (Voltaj aralığı ne kadar büyükse akış o kadar büyük olur)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696194"/>
                  </a:ext>
                </a:extLst>
              </a:tr>
              <a:tr h="208904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güç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20-80W(X2)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010979"/>
                  </a:ext>
                </a:extLst>
              </a:tr>
              <a:tr h="208904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Kontrol </a:t>
                      </a:r>
                      <a:r>
                        <a:rPr lang="tr-TR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</a:t>
                      </a:r>
                      <a:endParaRPr lang="tr-T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045843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Ağırlık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700G</a:t>
                      </a:r>
                    </a:p>
                    <a:p>
                      <a:endParaRPr lang="tr-T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753389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Çalışma sıcaklığı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-10-50 derece</a:t>
                      </a:r>
                    </a:p>
                    <a:p>
                      <a:endParaRPr lang="tr-T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575433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Giriş ve çıkış çapı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12mm</a:t>
                      </a:r>
                    </a:p>
                    <a:p>
                      <a:endParaRPr lang="tr-TR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62399"/>
                  </a:ext>
                </a:extLst>
              </a:tr>
              <a:tr h="208904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 uzunluğu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004177"/>
                  </a:ext>
                </a:extLst>
              </a:tr>
              <a:tr h="208904"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310*140*76MM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538714"/>
                  </a:ext>
                </a:extLst>
              </a:tr>
            </a:tbl>
          </a:graphicData>
        </a:graphic>
      </p:graphicFrame>
      <p:pic>
        <p:nvPicPr>
          <p:cNvPr id="11" name="Resim 10">
            <a:extLst>
              <a:ext uri="{FF2B5EF4-FFF2-40B4-BE49-F238E27FC236}">
                <a16:creationId xmlns:a16="http://schemas.microsoft.com/office/drawing/2014/main" id="{E48E7A18-1575-4023-BDAB-2CC895590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62" y="0"/>
            <a:ext cx="4414043" cy="364265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35FAED6-64E5-4A05-893E-5BD7EC4E408C}"/>
              </a:ext>
            </a:extLst>
          </p:cNvPr>
          <p:cNvSpPr txBox="1"/>
          <p:nvPr/>
        </p:nvSpPr>
        <p:spPr>
          <a:xfrm>
            <a:off x="6964857" y="155101"/>
            <a:ext cx="4108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Çift taraflı yüksek akışlı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pevane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 donatılmıştır. Bol akışlı ve verimli çalışma sağlar.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Ultrasonik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akış ölçer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sensörü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sıvı ayırma tespiti ile16 L/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dak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akışa ulaşabilir.</a:t>
            </a:r>
          </a:p>
          <a:p>
            <a:endParaRPr lang="tr-T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0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1D0D78B-FD1B-4BD8-893C-2FC495908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" y="-3354"/>
            <a:ext cx="4936363" cy="6861354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07A757D-8128-4988-8B22-9529F9AEE389}"/>
              </a:ext>
            </a:extLst>
          </p:cNvPr>
          <p:cNvSpPr txBox="1"/>
          <p:nvPr/>
        </p:nvSpPr>
        <p:spPr>
          <a:xfrm>
            <a:off x="810742" y="1559880"/>
            <a:ext cx="493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Akıllı uzaktan kumanda </a:t>
            </a:r>
          </a:p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Geniş görüş alanı yüksek parlaklık kullanımı kolay </a:t>
            </a:r>
          </a:p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yeni bir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Qualcomm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işlemci,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Anroid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gömülü sistem, </a:t>
            </a:r>
          </a:p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Gelişmiş SDR teknolojisi ve süper protokol yığını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DBD6537-7884-4D20-B48C-F1FCD5CF2FF9}"/>
              </a:ext>
            </a:extLst>
          </p:cNvPr>
          <p:cNvSpPr txBox="1"/>
          <p:nvPr/>
        </p:nvSpPr>
        <p:spPr>
          <a:xfrm>
            <a:off x="810742" y="2927499"/>
            <a:ext cx="4568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Tamamen Otonom Uçuş</a:t>
            </a:r>
          </a:p>
          <a:p>
            <a:pPr algn="just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Düzensiz araziler için keyfi çokgen rota planlaması sağlanabilir, tamamen otonom  çalışma sağlayabilir, </a:t>
            </a:r>
          </a:p>
          <a:p>
            <a:pPr algn="just"/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 verimliliğini artırabilir. Bir rota hafıza fonksiyonun sahiptir ve operatörün dozajı daha doğru bir şekilde kavramasına yardımcı olan püskürtme alanını hesaplayabilir.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350EF4C-3BE5-4E06-8225-2B4C22A5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94" y="-3354"/>
            <a:ext cx="4804064" cy="685249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9BCB09F-48C7-48A7-87B0-5723AE61B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111" y="-3354"/>
            <a:ext cx="4688230" cy="68890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7C3D00C-F846-4992-A8A3-C4F6E22D0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111" y="3227022"/>
            <a:ext cx="498696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97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ADEB185-0840-4335-9E9D-E0C861854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6" y="-6727"/>
            <a:ext cx="4795774" cy="6864727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F83EE23-A475-4855-99D4-322B3A42C9B1}"/>
              </a:ext>
            </a:extLst>
          </p:cNvPr>
          <p:cNvSpPr txBox="1"/>
          <p:nvPr/>
        </p:nvSpPr>
        <p:spPr>
          <a:xfrm>
            <a:off x="104174" y="-6727"/>
            <a:ext cx="4911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Akıllı Rota Planlama </a:t>
            </a:r>
            <a:r>
              <a:rPr lang="tr-T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</a:t>
            </a:r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 her operasyon için en iyi rotayı bağımsız olarak planlar. Sürekli sıvı seviyesi ölçer ile gerçek zamanlı olarak kalan ilaç miktarını kavrayabilir, değişim noktasını tahmin edebilir ve optimum ilaç-batarya eşleşmesini gerçekleştirebilir.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Kendi kendini süpürme, daha kapsamlı sprey kaplama yapar.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8555E05-4FF2-4ACB-B62C-802286192A1E}"/>
              </a:ext>
            </a:extLst>
          </p:cNvPr>
          <p:cNvSpPr txBox="1"/>
          <p:nvPr/>
        </p:nvSpPr>
        <p:spPr>
          <a:xfrm>
            <a:off x="268903" y="3496032"/>
            <a:ext cx="542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Hava yolu U dönüşü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dönüşü açısı küçüktür, uçuş daha yumuşaktır,</a:t>
            </a:r>
          </a:p>
          <a:p>
            <a:r>
              <a:rPr lang="tr-T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operasyon daha verimlidir.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DBC9C47-F40E-4E34-BBAA-08211990D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97" y="1276458"/>
            <a:ext cx="7060216" cy="42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907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vre">
  <a:themeElements>
    <a:clrScheme name="Devr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Devr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v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Devre</Template>
  <TotalTime>520</TotalTime>
  <Words>735</Words>
  <Application>Microsoft Office PowerPoint</Application>
  <PresentationFormat>Geniş ekran</PresentationFormat>
  <Paragraphs>92</Paragraphs>
  <Slides>10</Slides>
  <Notes>1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7" baseType="lpstr">
      <vt:lpstr>Arial</vt:lpstr>
      <vt:lpstr>Arial</vt:lpstr>
      <vt:lpstr>Bahnschrift</vt:lpstr>
      <vt:lpstr>Calibri</vt:lpstr>
      <vt:lpstr>Segoe UI Black</vt:lpstr>
      <vt:lpstr>Tw Cen MT</vt:lpstr>
      <vt:lpstr>Devre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enver karaman</dc:creator>
  <cp:lastModifiedBy>Talat Umut Yeşilnar</cp:lastModifiedBy>
  <cp:revision>50</cp:revision>
  <dcterms:created xsi:type="dcterms:W3CDTF">2024-12-21T15:00:52Z</dcterms:created>
  <dcterms:modified xsi:type="dcterms:W3CDTF">2025-01-10T10:53:59Z</dcterms:modified>
</cp:coreProperties>
</file>